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xlsx" ContentType="application/vnd.openxmlformats-officedocument.spreadsheetml.sheet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119813" cy="10058400"/>
  <p:notesSz cx="6858000" cy="9144000"/>
  <p:custDataLst>
    <p:tags r:id="rId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04" userDrawn="1">
          <p15:clr>
            <a:srgbClr val="A4A3A4"/>
          </p15:clr>
        </p15:guide>
        <p15:guide id="2" pos="1928" userDrawn="1">
          <p15:clr>
            <a:srgbClr val="A4A3A4"/>
          </p15:clr>
        </p15:guide>
        <p15:guide id="3" pos="1882" userDrawn="1">
          <p15:clr>
            <a:srgbClr val="A4A3A4"/>
          </p15:clr>
        </p15:guide>
        <p15:guide id="4" pos="1973" userDrawn="1">
          <p15:clr>
            <a:srgbClr val="A4A3A4"/>
          </p15:clr>
        </p15:guide>
        <p15:guide id="6" pos="3742" userDrawn="1">
          <p15:clr>
            <a:srgbClr val="A4A3A4"/>
          </p15:clr>
        </p15:guide>
        <p15:guide id="7" pos="113" userDrawn="1">
          <p15:clr>
            <a:srgbClr val="A4A3A4"/>
          </p15:clr>
        </p15:guide>
        <p15:guide id="8" pos="1088" userDrawn="1">
          <p15:clr>
            <a:srgbClr val="A4A3A4"/>
          </p15:clr>
        </p15:guide>
        <p15:guide id="9" pos="2064" userDrawn="1">
          <p15:clr>
            <a:srgbClr val="A4A3A4"/>
          </p15:clr>
        </p15:guide>
        <p15:guide id="10" pos="2857" userDrawn="1">
          <p15:clr>
            <a:srgbClr val="A4A3A4"/>
          </p15:clr>
        </p15:guide>
        <p15:guide id="11" orient="horz" pos="162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DDD9"/>
    <a:srgbClr val="FFC100"/>
    <a:srgbClr val="B9442C"/>
    <a:srgbClr val="B9432B"/>
    <a:srgbClr val="86B6A2"/>
    <a:srgbClr val="455C53"/>
    <a:srgbClr val="AFDCCA"/>
    <a:srgbClr val="EBEBEB"/>
    <a:srgbClr val="F3A289"/>
    <a:srgbClr val="455D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47"/>
    <p:restoredTop sz="94907"/>
  </p:normalViewPr>
  <p:slideViewPr>
    <p:cSldViewPr snapToGrid="0" snapToObjects="1" showGuides="1">
      <p:cViewPr>
        <p:scale>
          <a:sx n="120" d="100"/>
          <a:sy n="120" d="100"/>
        </p:scale>
        <p:origin x="2656" y="-3024"/>
      </p:cViewPr>
      <p:guideLst>
        <p:guide orient="horz" pos="1104"/>
        <p:guide pos="1928"/>
        <p:guide pos="1882"/>
        <p:guide pos="1973"/>
        <p:guide pos="3742"/>
        <p:guide pos="113"/>
        <p:guide pos="1088"/>
        <p:guide pos="2064"/>
        <p:guide pos="2857"/>
        <p:guide orient="horz" pos="162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B9442C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3A3-49C4-AF04-712A5289D4E2}"/>
              </c:ext>
            </c:extLst>
          </c:dPt>
          <c:dPt>
            <c:idx val="1"/>
            <c:bubble3D val="0"/>
            <c:spPr>
              <a:solidFill>
                <a:srgbClr val="F3A289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3A3-49C4-AF04-712A5289D4E2}"/>
              </c:ext>
            </c:extLst>
          </c:dPt>
          <c:dPt>
            <c:idx val="2"/>
            <c:bubble3D val="0"/>
            <c:spPr>
              <a:solidFill>
                <a:srgbClr val="AFDCCA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3A3-49C4-AF04-712A5289D4E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3A3-49C4-AF04-712A5289D4E2}"/>
              </c:ext>
            </c:extLst>
          </c:dPt>
          <c:cat>
            <c:strRef>
              <c:f>Sheet1!$A$2:$A$5</c:f>
              <c:strCache>
                <c:ptCount val="4"/>
                <c:pt idx="0">
                  <c:v>Assignment 1</c:v>
                </c:pt>
                <c:pt idx="1">
                  <c:v>Assignment 2 </c:v>
                </c:pt>
                <c:pt idx="2">
                  <c:v>Midterm </c:v>
                </c:pt>
                <c:pt idx="3">
                  <c:v>Exam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15.0</c:v>
                </c:pt>
                <c:pt idx="1">
                  <c:v>20.0</c:v>
                </c:pt>
                <c:pt idx="2">
                  <c:v>25.0</c:v>
                </c:pt>
                <c:pt idx="3">
                  <c:v>40.0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83A3-49C4-AF04-712A5289D4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0373442484396489"/>
          <c:y val="0.372776150879308"/>
          <c:w val="0.195002507819608"/>
          <c:h val="0.24903144274289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1646133"/>
            <a:ext cx="5201841" cy="3501813"/>
          </a:xfrm>
        </p:spPr>
        <p:txBody>
          <a:bodyPr anchor="b"/>
          <a:lstStyle>
            <a:lvl1pPr algn="ctr">
              <a:defRPr sz="4016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5282989"/>
            <a:ext cx="4589860" cy="2428451"/>
          </a:xfrm>
        </p:spPr>
        <p:txBody>
          <a:bodyPr/>
          <a:lstStyle>
            <a:lvl1pPr marL="0" indent="0" algn="ctr">
              <a:buNone/>
              <a:defRPr sz="1606"/>
            </a:lvl1pPr>
            <a:lvl2pPr marL="306004" indent="0" algn="ctr">
              <a:buNone/>
              <a:defRPr sz="1339"/>
            </a:lvl2pPr>
            <a:lvl3pPr marL="612008" indent="0" algn="ctr">
              <a:buNone/>
              <a:defRPr sz="1205"/>
            </a:lvl3pPr>
            <a:lvl4pPr marL="918012" indent="0" algn="ctr">
              <a:buNone/>
              <a:defRPr sz="1071"/>
            </a:lvl4pPr>
            <a:lvl5pPr marL="1224016" indent="0" algn="ctr">
              <a:buNone/>
              <a:defRPr sz="1071"/>
            </a:lvl5pPr>
            <a:lvl6pPr marL="1530020" indent="0" algn="ctr">
              <a:buNone/>
              <a:defRPr sz="1071"/>
            </a:lvl6pPr>
            <a:lvl7pPr marL="1836024" indent="0" algn="ctr">
              <a:buNone/>
              <a:defRPr sz="1071"/>
            </a:lvl7pPr>
            <a:lvl8pPr marL="2142028" indent="0" algn="ctr">
              <a:buNone/>
              <a:defRPr sz="1071"/>
            </a:lvl8pPr>
            <a:lvl9pPr marL="2448032" indent="0" algn="ctr">
              <a:buNone/>
              <a:defRPr sz="1071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1174B-DC07-124A-8302-B67B0EE69BC7}" type="datetimeFigureOut">
              <a:rPr lang="en-US" smtClean="0"/>
              <a:t>8/1/19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3F79D-FA69-EF40-AC3A-0097A29006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1174B-DC07-124A-8302-B67B0EE69BC7}" type="datetimeFigureOut">
              <a:rPr lang="en-US" smtClean="0"/>
              <a:t>8/1/19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3F79D-FA69-EF40-AC3A-0097A29006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535517"/>
            <a:ext cx="1319585" cy="852402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535517"/>
            <a:ext cx="3882256" cy="85240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1174B-DC07-124A-8302-B67B0EE69BC7}" type="datetimeFigureOut">
              <a:rPr lang="en-US" smtClean="0"/>
              <a:t>8/1/19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3F79D-FA69-EF40-AC3A-0097A29006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1174B-DC07-124A-8302-B67B0EE69BC7}" type="datetimeFigureOut">
              <a:rPr lang="en-US" smtClean="0"/>
              <a:t>8/1/19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3F79D-FA69-EF40-AC3A-0097A29006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2507618"/>
            <a:ext cx="5278339" cy="4184014"/>
          </a:xfrm>
        </p:spPr>
        <p:txBody>
          <a:bodyPr anchor="b"/>
          <a:lstStyle>
            <a:lvl1pPr>
              <a:defRPr sz="4016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6731215"/>
            <a:ext cx="5278339" cy="2200274"/>
          </a:xfrm>
        </p:spPr>
        <p:txBody>
          <a:bodyPr/>
          <a:lstStyle>
            <a:lvl1pPr marL="0" indent="0">
              <a:buNone/>
              <a:defRPr sz="1606">
                <a:solidFill>
                  <a:schemeClr val="tx1"/>
                </a:solidFill>
              </a:defRPr>
            </a:lvl1pPr>
            <a:lvl2pPr marL="306004" indent="0">
              <a:buNone/>
              <a:defRPr sz="1339">
                <a:solidFill>
                  <a:schemeClr val="tx1">
                    <a:tint val="75000"/>
                  </a:schemeClr>
                </a:solidFill>
              </a:defRPr>
            </a:lvl2pPr>
            <a:lvl3pPr marL="612008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3pPr>
            <a:lvl4pPr marL="918012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4pPr>
            <a:lvl5pPr marL="1224016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5pPr>
            <a:lvl6pPr marL="1530020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6pPr>
            <a:lvl7pPr marL="1836024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7pPr>
            <a:lvl8pPr marL="2142028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8pPr>
            <a:lvl9pPr marL="2448032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1174B-DC07-124A-8302-B67B0EE69BC7}" type="datetimeFigureOut">
              <a:rPr lang="en-US" smtClean="0"/>
              <a:t>8/1/19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3F79D-FA69-EF40-AC3A-0097A29006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2677584"/>
            <a:ext cx="2600921" cy="63819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2677584"/>
            <a:ext cx="2600921" cy="63819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1174B-DC07-124A-8302-B67B0EE69BC7}" type="datetimeFigureOut">
              <a:rPr lang="en-US" smtClean="0"/>
              <a:t>8/1/19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3F79D-FA69-EF40-AC3A-0097A29006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535519"/>
            <a:ext cx="5278339" cy="194415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2465706"/>
            <a:ext cx="2588967" cy="1208404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3674110"/>
            <a:ext cx="2588967" cy="54040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2465706"/>
            <a:ext cx="2601718" cy="1208404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3674110"/>
            <a:ext cx="2601718" cy="54040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1174B-DC07-124A-8302-B67B0EE69BC7}" type="datetimeFigureOut">
              <a:rPr lang="en-US" smtClean="0"/>
              <a:t>8/1/19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3F79D-FA69-EF40-AC3A-0097A29006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1174B-DC07-124A-8302-B67B0EE69BC7}" type="datetimeFigureOut">
              <a:rPr lang="en-US" smtClean="0"/>
              <a:t>8/1/19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3F79D-FA69-EF40-AC3A-0097A29006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1174B-DC07-124A-8302-B67B0EE69BC7}" type="datetimeFigureOut">
              <a:rPr lang="en-US" smtClean="0"/>
              <a:t>8/1/19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3F79D-FA69-EF40-AC3A-0097A29006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670560"/>
            <a:ext cx="1973799" cy="2346960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1448226"/>
            <a:ext cx="3098155" cy="7147983"/>
          </a:xfrm>
        </p:spPr>
        <p:txBody>
          <a:bodyPr/>
          <a:lstStyle>
            <a:lvl1pPr>
              <a:defRPr sz="2142"/>
            </a:lvl1pPr>
            <a:lvl2pPr>
              <a:defRPr sz="1874"/>
            </a:lvl2pPr>
            <a:lvl3pPr>
              <a:defRPr sz="1606"/>
            </a:lvl3pPr>
            <a:lvl4pPr>
              <a:defRPr sz="1339"/>
            </a:lvl4pPr>
            <a:lvl5pPr>
              <a:defRPr sz="1339"/>
            </a:lvl5pPr>
            <a:lvl6pPr>
              <a:defRPr sz="1339"/>
            </a:lvl6pPr>
            <a:lvl7pPr>
              <a:defRPr sz="1339"/>
            </a:lvl7pPr>
            <a:lvl8pPr>
              <a:defRPr sz="1339"/>
            </a:lvl8pPr>
            <a:lvl9pPr>
              <a:defRPr sz="1339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3017520"/>
            <a:ext cx="1973799" cy="5590329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1174B-DC07-124A-8302-B67B0EE69BC7}" type="datetimeFigureOut">
              <a:rPr lang="en-US" smtClean="0"/>
              <a:t>8/1/19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3F79D-FA69-EF40-AC3A-0097A29006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670560"/>
            <a:ext cx="1973799" cy="2346960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1448226"/>
            <a:ext cx="3098155" cy="7147983"/>
          </a:xfrm>
        </p:spPr>
        <p:txBody>
          <a:bodyPr anchor="t"/>
          <a:lstStyle>
            <a:lvl1pPr marL="0" indent="0">
              <a:buNone/>
              <a:defRPr sz="2142"/>
            </a:lvl1pPr>
            <a:lvl2pPr marL="306004" indent="0">
              <a:buNone/>
              <a:defRPr sz="1874"/>
            </a:lvl2pPr>
            <a:lvl3pPr marL="612008" indent="0">
              <a:buNone/>
              <a:defRPr sz="1606"/>
            </a:lvl3pPr>
            <a:lvl4pPr marL="918012" indent="0">
              <a:buNone/>
              <a:defRPr sz="1339"/>
            </a:lvl4pPr>
            <a:lvl5pPr marL="1224016" indent="0">
              <a:buNone/>
              <a:defRPr sz="1339"/>
            </a:lvl5pPr>
            <a:lvl6pPr marL="1530020" indent="0">
              <a:buNone/>
              <a:defRPr sz="1339"/>
            </a:lvl6pPr>
            <a:lvl7pPr marL="1836024" indent="0">
              <a:buNone/>
              <a:defRPr sz="1339"/>
            </a:lvl7pPr>
            <a:lvl8pPr marL="2142028" indent="0">
              <a:buNone/>
              <a:defRPr sz="1339"/>
            </a:lvl8pPr>
            <a:lvl9pPr marL="2448032" indent="0">
              <a:buNone/>
              <a:defRPr sz="1339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3017520"/>
            <a:ext cx="1973799" cy="5590329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1174B-DC07-124A-8302-B67B0EE69BC7}" type="datetimeFigureOut">
              <a:rPr lang="en-US" smtClean="0"/>
              <a:t>8/1/19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3F79D-FA69-EF40-AC3A-0097A29006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535519"/>
            <a:ext cx="5278339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2677584"/>
            <a:ext cx="5278339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9322649"/>
            <a:ext cx="1376958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1174B-DC07-124A-8302-B67B0EE69BC7}" type="datetimeFigureOut">
              <a:rPr lang="en-US" smtClean="0"/>
              <a:t>8/1/19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9322649"/>
            <a:ext cx="2065437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9322649"/>
            <a:ext cx="1376958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3F79D-FA69-EF40-AC3A-0097A2900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027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12008" rtl="0" eaLnBrk="1" latinLnBrk="0" hangingPunct="1">
        <a:lnSpc>
          <a:spcPct val="90000"/>
        </a:lnSpc>
        <a:spcBef>
          <a:spcPct val="0"/>
        </a:spcBef>
        <a:buNone/>
        <a:defRPr sz="29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002" indent="-153002" algn="l" defTabSz="612008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1874" kern="1200">
          <a:solidFill>
            <a:schemeClr val="tx1"/>
          </a:solidFill>
          <a:latin typeface="+mn-lt"/>
          <a:ea typeface="+mn-ea"/>
          <a:cs typeface="+mn-cs"/>
        </a:defRPr>
      </a:lvl1pPr>
      <a:lvl2pPr marL="45900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606" kern="1200">
          <a:solidFill>
            <a:schemeClr val="tx1"/>
          </a:solidFill>
          <a:latin typeface="+mn-lt"/>
          <a:ea typeface="+mn-ea"/>
          <a:cs typeface="+mn-cs"/>
        </a:defRPr>
      </a:lvl2pPr>
      <a:lvl3pPr marL="76501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339" kern="1200">
          <a:solidFill>
            <a:schemeClr val="tx1"/>
          </a:solidFill>
          <a:latin typeface="+mn-lt"/>
          <a:ea typeface="+mn-ea"/>
          <a:cs typeface="+mn-cs"/>
        </a:defRPr>
      </a:lvl3pPr>
      <a:lvl4pPr marL="107101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018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3022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8902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503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103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00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00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01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016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002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602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202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803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.png"/><Relationship Id="rId12" Type="http://schemas.openxmlformats.org/officeDocument/2006/relationships/image" Target="../media/image10.png"/><Relationship Id="rId13" Type="http://schemas.openxmlformats.org/officeDocument/2006/relationships/image" Target="../media/image11.png"/><Relationship Id="rId14" Type="http://schemas.openxmlformats.org/officeDocument/2006/relationships/image" Target="../media/image12.png"/><Relationship Id="rId15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chart" Target="../charts/chart1.xml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0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49496"/>
            <a:ext cx="5652739" cy="805987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36"/>
          <a:stretch/>
        </p:blipFill>
        <p:spPr>
          <a:xfrm>
            <a:off x="-42303" y="-72275"/>
            <a:ext cx="6172759" cy="33366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59902" y="374904"/>
            <a:ext cx="2601595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455C53"/>
                </a:solidFill>
                <a:latin typeface="Open Sans" charset="0"/>
                <a:ea typeface="Open Sans" charset="0"/>
                <a:cs typeface="Open Sans" charset="0"/>
              </a:rPr>
              <a:t>Course Title</a:t>
            </a:r>
          </a:p>
          <a:p>
            <a:pPr algn="ctr"/>
            <a:r>
              <a:rPr lang="en-US" sz="900" dirty="0" smtClean="0">
                <a:solidFill>
                  <a:srgbClr val="455C53"/>
                </a:solidFill>
                <a:latin typeface="Open Sans" charset="0"/>
                <a:ea typeface="Open Sans" charset="0"/>
                <a:cs typeface="Open Sans" charset="0"/>
              </a:rPr>
              <a:t>Course Code / Semester / Year</a:t>
            </a:r>
          </a:p>
          <a:p>
            <a:pPr algn="ctr"/>
            <a:endParaRPr lang="en-US" b="1" dirty="0">
              <a:solidFill>
                <a:srgbClr val="455C53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365204" y="1540054"/>
            <a:ext cx="26015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455D52"/>
                </a:solidFill>
                <a:latin typeface="Open Sans" charset="0"/>
                <a:ea typeface="Open Sans" charset="0"/>
                <a:cs typeface="Open Sans" charset="0"/>
              </a:rPr>
              <a:t>About</a:t>
            </a:r>
            <a:endParaRPr lang="en-US" sz="1400" b="1" dirty="0">
              <a:solidFill>
                <a:srgbClr val="455D52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53308" y="1538495"/>
            <a:ext cx="26015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455C53"/>
                </a:solidFill>
                <a:latin typeface="Open Sans" charset="0"/>
                <a:ea typeface="Open Sans" charset="0"/>
                <a:cs typeface="Open Sans" charset="0"/>
              </a:rPr>
              <a:t>Description</a:t>
            </a:r>
            <a:endParaRPr lang="en-US" sz="1200" b="1" dirty="0">
              <a:solidFill>
                <a:srgbClr val="455C53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97082" y="1538495"/>
            <a:ext cx="26015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455C53"/>
                </a:solidFill>
                <a:latin typeface="Open Sans" charset="0"/>
                <a:ea typeface="Open Sans" charset="0"/>
                <a:cs typeface="Open Sans" charset="0"/>
              </a:rPr>
              <a:t>Policies</a:t>
            </a:r>
            <a:endParaRPr lang="en-US" sz="1400" b="1" dirty="0">
              <a:solidFill>
                <a:srgbClr val="455C53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52892" y="1538495"/>
            <a:ext cx="26015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455C53"/>
                </a:solidFill>
                <a:latin typeface="Open Sans" charset="0"/>
                <a:ea typeface="Open Sans" charset="0"/>
                <a:cs typeface="Open Sans" charset="0"/>
              </a:rPr>
              <a:t>Required Materials</a:t>
            </a:r>
            <a:endParaRPr lang="en-US" sz="1200" b="1" dirty="0">
              <a:solidFill>
                <a:srgbClr val="455C53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88" y="2153432"/>
            <a:ext cx="195122" cy="14998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50" y="2390907"/>
            <a:ext cx="201950" cy="22831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4598" y="1831467"/>
            <a:ext cx="15478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 smtClean="0">
                <a:solidFill>
                  <a:srgbClr val="455C53"/>
                </a:solidFill>
                <a:latin typeface="Open Sans" charset="0"/>
                <a:ea typeface="Open Sans" charset="0"/>
                <a:cs typeface="Open Sans" charset="0"/>
              </a:rPr>
              <a:t>Instructor Name</a:t>
            </a:r>
            <a:endParaRPr lang="en-US" sz="1050" b="1" dirty="0">
              <a:solidFill>
                <a:srgbClr val="455C53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3360" y="2127229"/>
            <a:ext cx="135270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 smtClean="0">
                <a:solidFill>
                  <a:srgbClr val="455C53"/>
                </a:solidFill>
              </a:rPr>
              <a:t>name@emailaddress.ca</a:t>
            </a:r>
            <a:endParaRPr lang="en-US" sz="800" dirty="0">
              <a:solidFill>
                <a:srgbClr val="455C53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3894" y="2414344"/>
            <a:ext cx="12295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rgbClr val="455C53"/>
                </a:solidFill>
              </a:rPr>
              <a:t>(555) 555-5555 ext.</a:t>
            </a:r>
            <a:endParaRPr lang="en-US" sz="800" dirty="0">
              <a:solidFill>
                <a:srgbClr val="455C53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75668" y="1880063"/>
            <a:ext cx="12295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charset="0"/>
              <a:buChar char="•"/>
            </a:pPr>
            <a:r>
              <a:rPr lang="en-US" sz="1000" dirty="0" smtClean="0">
                <a:solidFill>
                  <a:srgbClr val="455C53"/>
                </a:solidFill>
              </a:rPr>
              <a:t>Resource 1</a:t>
            </a:r>
          </a:p>
          <a:p>
            <a:pPr marL="171450" indent="-171450">
              <a:buFont typeface="Arial" charset="0"/>
              <a:buChar char="•"/>
            </a:pPr>
            <a:r>
              <a:rPr lang="en-US" sz="1000" dirty="0" smtClean="0">
                <a:solidFill>
                  <a:srgbClr val="455C53"/>
                </a:solidFill>
              </a:rPr>
              <a:t>Resource 2</a:t>
            </a:r>
          </a:p>
          <a:p>
            <a:pPr marL="171450" indent="-171450">
              <a:buFont typeface="Arial" charset="0"/>
              <a:buChar char="•"/>
            </a:pPr>
            <a:r>
              <a:rPr lang="en-US" sz="1000" dirty="0" smtClean="0">
                <a:solidFill>
                  <a:srgbClr val="455C53"/>
                </a:solidFill>
              </a:rPr>
              <a:t>Resource 3</a:t>
            </a:r>
          </a:p>
          <a:p>
            <a:pPr marL="171450" indent="-171450">
              <a:buFont typeface="Arial" charset="0"/>
              <a:buChar char="•"/>
            </a:pPr>
            <a:r>
              <a:rPr lang="en-US" sz="1000" dirty="0" smtClean="0">
                <a:solidFill>
                  <a:srgbClr val="455C53"/>
                </a:solidFill>
              </a:rPr>
              <a:t>Resource 4</a:t>
            </a:r>
            <a:endParaRPr lang="en-US" sz="1000" dirty="0">
              <a:solidFill>
                <a:srgbClr val="455C53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36356" y="1880063"/>
            <a:ext cx="12295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charset="0"/>
              <a:buChar char="•"/>
            </a:pPr>
            <a:r>
              <a:rPr lang="en-US" sz="1000" dirty="0" smtClean="0">
                <a:solidFill>
                  <a:srgbClr val="455C53"/>
                </a:solidFill>
              </a:rPr>
              <a:t>Policy 1</a:t>
            </a:r>
          </a:p>
          <a:p>
            <a:pPr marL="171450" indent="-171450">
              <a:buFont typeface="Arial" charset="0"/>
              <a:buChar char="•"/>
            </a:pPr>
            <a:r>
              <a:rPr lang="en-US" sz="1000" dirty="0" smtClean="0">
                <a:solidFill>
                  <a:srgbClr val="455C53"/>
                </a:solidFill>
              </a:rPr>
              <a:t>Policy 2</a:t>
            </a:r>
          </a:p>
          <a:p>
            <a:pPr marL="171450" indent="-171450">
              <a:buFont typeface="Arial" charset="0"/>
              <a:buChar char="•"/>
            </a:pPr>
            <a:r>
              <a:rPr lang="en-US" sz="1000" dirty="0" smtClean="0">
                <a:solidFill>
                  <a:srgbClr val="455C53"/>
                </a:solidFill>
              </a:rPr>
              <a:t>Policy 3</a:t>
            </a:r>
          </a:p>
          <a:p>
            <a:pPr marL="171450" indent="-171450">
              <a:buFont typeface="Arial" charset="0"/>
              <a:buChar char="•"/>
            </a:pPr>
            <a:r>
              <a:rPr lang="en-US" sz="1000" dirty="0" smtClean="0">
                <a:solidFill>
                  <a:srgbClr val="455C53"/>
                </a:solidFill>
              </a:rPr>
              <a:t>Policy 4</a:t>
            </a:r>
            <a:endParaRPr lang="en-US" sz="1000" dirty="0">
              <a:solidFill>
                <a:srgbClr val="455C53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30266" y="1876433"/>
            <a:ext cx="12295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charset="0"/>
              <a:buChar char="•"/>
            </a:pPr>
            <a:r>
              <a:rPr lang="en-US" sz="1000" dirty="0" smtClean="0">
                <a:solidFill>
                  <a:srgbClr val="455C53"/>
                </a:solidFill>
              </a:rPr>
              <a:t>Item 1</a:t>
            </a:r>
          </a:p>
          <a:p>
            <a:pPr marL="171450" indent="-171450">
              <a:buFont typeface="Arial" charset="0"/>
              <a:buChar char="•"/>
            </a:pPr>
            <a:r>
              <a:rPr lang="en-US" sz="1000" dirty="0" smtClean="0">
                <a:solidFill>
                  <a:srgbClr val="455C53"/>
                </a:solidFill>
              </a:rPr>
              <a:t>Item 2</a:t>
            </a:r>
          </a:p>
          <a:p>
            <a:pPr marL="171450" indent="-171450">
              <a:buFont typeface="Arial" charset="0"/>
              <a:buChar char="•"/>
            </a:pPr>
            <a:r>
              <a:rPr lang="en-US" sz="1000" dirty="0" smtClean="0">
                <a:solidFill>
                  <a:srgbClr val="455C53"/>
                </a:solidFill>
              </a:rPr>
              <a:t>Item 3</a:t>
            </a:r>
          </a:p>
          <a:p>
            <a:pPr marL="171450" indent="-171450">
              <a:buFont typeface="Arial" charset="0"/>
              <a:buChar char="•"/>
            </a:pPr>
            <a:r>
              <a:rPr lang="en-US" sz="1000" dirty="0" smtClean="0">
                <a:solidFill>
                  <a:srgbClr val="455C53"/>
                </a:solidFill>
              </a:rPr>
              <a:t>Item 4</a:t>
            </a:r>
            <a:endParaRPr lang="en-US" sz="1000" dirty="0">
              <a:solidFill>
                <a:srgbClr val="455C53"/>
              </a:solidFill>
            </a:endParaRPr>
          </a:p>
        </p:txBody>
      </p:sp>
      <p:graphicFrame>
        <p:nvGraphicFramePr>
          <p:cNvPr id="23" name="Chart 22"/>
          <p:cNvGraphicFramePr/>
          <p:nvPr>
            <p:extLst>
              <p:ext uri="{D42A27DB-BD31-4B8C-83A1-F6EECF244321}">
                <p14:modId xmlns:p14="http://schemas.microsoft.com/office/powerpoint/2010/main" val="1792307106"/>
              </p:ext>
            </p:extLst>
          </p:nvPr>
        </p:nvGraphicFramePr>
        <p:xfrm>
          <a:off x="2332204" y="2477476"/>
          <a:ext cx="4761108" cy="30005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4" name="Oval 23"/>
          <p:cNvSpPr/>
          <p:nvPr/>
        </p:nvSpPr>
        <p:spPr>
          <a:xfrm>
            <a:off x="267492" y="2747256"/>
            <a:ext cx="1313578" cy="1313578"/>
          </a:xfrm>
          <a:prstGeom prst="ellipse">
            <a:avLst/>
          </a:prstGeom>
          <a:solidFill>
            <a:srgbClr val="86B6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28" y="2800385"/>
            <a:ext cx="1184105" cy="1184105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912288" y="4907630"/>
            <a:ext cx="12006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86B6A2"/>
                </a:solidFill>
                <a:latin typeface="Open Sans" charset="0"/>
                <a:ea typeface="Open Sans" charset="0"/>
                <a:cs typeface="Open Sans" charset="0"/>
              </a:rPr>
              <a:t>TOPIC #1</a:t>
            </a:r>
            <a:endParaRPr lang="en-US" sz="1000" b="1" dirty="0">
              <a:solidFill>
                <a:srgbClr val="86B6A2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455009" y="5467827"/>
            <a:ext cx="12006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86B6A2"/>
                </a:solidFill>
                <a:latin typeface="Open Sans" charset="0"/>
                <a:ea typeface="Open Sans" charset="0"/>
                <a:cs typeface="Open Sans" charset="0"/>
              </a:rPr>
              <a:t>TOPIC #3</a:t>
            </a:r>
            <a:endParaRPr lang="en-US" sz="1000" b="1" dirty="0">
              <a:solidFill>
                <a:srgbClr val="86B6A2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902006" y="6393423"/>
            <a:ext cx="12006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86B6A2"/>
                </a:solidFill>
                <a:latin typeface="Open Sans" charset="0"/>
                <a:ea typeface="Open Sans" charset="0"/>
                <a:cs typeface="Open Sans" charset="0"/>
              </a:rPr>
              <a:t>TOPIC #4</a:t>
            </a:r>
            <a:endParaRPr lang="en-US" sz="1000" b="1" dirty="0">
              <a:solidFill>
                <a:srgbClr val="86B6A2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6861" y="6468133"/>
            <a:ext cx="12006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86B6A2"/>
                </a:solidFill>
                <a:latin typeface="Open Sans" charset="0"/>
                <a:ea typeface="Open Sans" charset="0"/>
                <a:cs typeface="Open Sans" charset="0"/>
              </a:rPr>
              <a:t>TOPIC #5</a:t>
            </a:r>
            <a:endParaRPr lang="en-US" sz="1000" b="1" dirty="0">
              <a:solidFill>
                <a:srgbClr val="86B6A2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523947" y="7222082"/>
            <a:ext cx="12006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smtClean="0">
                <a:solidFill>
                  <a:srgbClr val="86B6A2"/>
                </a:solidFill>
                <a:latin typeface="Open Sans" charset="0"/>
                <a:ea typeface="Open Sans" charset="0"/>
                <a:cs typeface="Open Sans" charset="0"/>
              </a:rPr>
              <a:t>TOPIC #6</a:t>
            </a:r>
            <a:endParaRPr lang="en-US" sz="1000" b="1" dirty="0">
              <a:solidFill>
                <a:srgbClr val="86B6A2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5178" y="8070680"/>
            <a:ext cx="12006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smtClean="0">
                <a:solidFill>
                  <a:srgbClr val="86B6A2"/>
                </a:solidFill>
                <a:latin typeface="Open Sans" charset="0"/>
                <a:ea typeface="Open Sans" charset="0"/>
                <a:cs typeface="Open Sans" charset="0"/>
              </a:rPr>
              <a:t>TOPIC #7</a:t>
            </a:r>
            <a:endParaRPr lang="en-US" sz="1000" b="1" dirty="0">
              <a:solidFill>
                <a:srgbClr val="86B6A2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285708" y="8890193"/>
            <a:ext cx="12006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86B6A2"/>
                </a:solidFill>
                <a:latin typeface="Open Sans" charset="0"/>
                <a:ea typeface="Open Sans" charset="0"/>
                <a:cs typeface="Open Sans" charset="0"/>
              </a:rPr>
              <a:t>TOPIC #8</a:t>
            </a:r>
            <a:endParaRPr lang="en-US" sz="1000" b="1" dirty="0">
              <a:solidFill>
                <a:srgbClr val="86B6A2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81475" y="9397710"/>
            <a:ext cx="12006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86B6A2"/>
                </a:solidFill>
                <a:latin typeface="Open Sans" charset="0"/>
                <a:ea typeface="Open Sans" charset="0"/>
                <a:cs typeface="Open Sans" charset="0"/>
              </a:rPr>
              <a:t>TOPIC #9</a:t>
            </a:r>
            <a:endParaRPr lang="en-US" sz="1000" b="1" dirty="0">
              <a:solidFill>
                <a:srgbClr val="86B6A2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425401" y="9294563"/>
            <a:ext cx="12006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86B6A2"/>
                </a:solidFill>
                <a:latin typeface="Open Sans" charset="0"/>
                <a:ea typeface="Open Sans" charset="0"/>
                <a:cs typeface="Open Sans" charset="0"/>
              </a:rPr>
              <a:t>TOPIC #10</a:t>
            </a:r>
            <a:endParaRPr lang="en-US" sz="1000" b="1" dirty="0">
              <a:solidFill>
                <a:srgbClr val="86B6A2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855389" y="7882734"/>
            <a:ext cx="12006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86B6A2"/>
                </a:solidFill>
                <a:latin typeface="Open Sans" charset="0"/>
                <a:ea typeface="Open Sans" charset="0"/>
                <a:cs typeface="Open Sans" charset="0"/>
              </a:rPr>
              <a:t>TOPIC #11</a:t>
            </a:r>
            <a:endParaRPr lang="en-US" sz="1000" b="1" dirty="0">
              <a:solidFill>
                <a:srgbClr val="86B6A2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517744" y="7172879"/>
            <a:ext cx="12006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86B6A2"/>
                </a:solidFill>
                <a:latin typeface="Open Sans" charset="0"/>
                <a:ea typeface="Open Sans" charset="0"/>
                <a:cs typeface="Open Sans" charset="0"/>
              </a:rPr>
              <a:t>TOPIC #12</a:t>
            </a:r>
            <a:endParaRPr lang="en-US" sz="1000" b="1" dirty="0">
              <a:solidFill>
                <a:srgbClr val="86B6A2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603739" y="6422311"/>
            <a:ext cx="12006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86B6A2"/>
                </a:solidFill>
                <a:latin typeface="Open Sans" charset="0"/>
                <a:ea typeface="Open Sans" charset="0"/>
                <a:cs typeface="Open Sans" charset="0"/>
              </a:rPr>
              <a:t>TOPIC #13</a:t>
            </a:r>
            <a:endParaRPr lang="en-US" sz="1000" b="1" dirty="0">
              <a:solidFill>
                <a:srgbClr val="86B6A2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08640" y="5364340"/>
            <a:ext cx="12006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86B6A2"/>
                </a:solidFill>
                <a:latin typeface="Open Sans" charset="0"/>
                <a:ea typeface="Open Sans" charset="0"/>
                <a:cs typeface="Open Sans" charset="0"/>
              </a:rPr>
              <a:t>TOPIC #14</a:t>
            </a:r>
            <a:endParaRPr lang="en-US" sz="1000" b="1" dirty="0">
              <a:solidFill>
                <a:srgbClr val="86B6A2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355258" y="5402332"/>
            <a:ext cx="12006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86B6A2"/>
                </a:solidFill>
                <a:latin typeface="Open Sans" charset="0"/>
                <a:ea typeface="Open Sans" charset="0"/>
                <a:cs typeface="Open Sans" charset="0"/>
              </a:rPr>
              <a:t>TOPIC #15</a:t>
            </a:r>
            <a:endParaRPr lang="en-US" sz="1000" b="1" dirty="0">
              <a:solidFill>
                <a:srgbClr val="86B6A2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561" y="9338076"/>
            <a:ext cx="628128" cy="700012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603" y="7363192"/>
            <a:ext cx="621070" cy="482164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22" y="8254143"/>
            <a:ext cx="639072" cy="712209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8" y="6591243"/>
            <a:ext cx="923864" cy="854061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823" y="6518017"/>
            <a:ext cx="518146" cy="577443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596" y="4324711"/>
            <a:ext cx="653085" cy="727825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134" y="5627206"/>
            <a:ext cx="812029" cy="644348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7" y="4346297"/>
            <a:ext cx="746384" cy="831801"/>
          </a:xfrm>
          <a:prstGeom prst="rect">
            <a:avLst/>
          </a:prstGeom>
        </p:spPr>
      </p:pic>
      <p:cxnSp>
        <p:nvCxnSpPr>
          <p:cNvPr id="61" name="Straight Connector 60"/>
          <p:cNvCxnSpPr/>
          <p:nvPr/>
        </p:nvCxnSpPr>
        <p:spPr>
          <a:xfrm>
            <a:off x="1847863" y="4342619"/>
            <a:ext cx="141226" cy="75226"/>
          </a:xfrm>
          <a:prstGeom prst="line">
            <a:avLst/>
          </a:prstGeom>
          <a:ln w="38100">
            <a:solidFill>
              <a:srgbClr val="E6DD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6458" y="4219271"/>
            <a:ext cx="12006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86B6A2"/>
                </a:solidFill>
                <a:latin typeface="Open Sans" charset="0"/>
                <a:ea typeface="Open Sans" charset="0"/>
                <a:cs typeface="Open Sans" charset="0"/>
              </a:rPr>
              <a:t>TOPIC #2</a:t>
            </a:r>
            <a:endParaRPr lang="en-US" sz="1000" b="1" dirty="0">
              <a:solidFill>
                <a:srgbClr val="86B6A2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cxnSp>
        <p:nvCxnSpPr>
          <p:cNvPr id="63" name="Straight Connector 62"/>
          <p:cNvCxnSpPr/>
          <p:nvPr/>
        </p:nvCxnSpPr>
        <p:spPr>
          <a:xfrm flipV="1">
            <a:off x="636776" y="4726012"/>
            <a:ext cx="313256" cy="1697"/>
          </a:xfrm>
          <a:prstGeom prst="line">
            <a:avLst/>
          </a:prstGeom>
          <a:ln w="38100">
            <a:solidFill>
              <a:srgbClr val="E6DD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2255423" y="5613920"/>
            <a:ext cx="341659" cy="0"/>
          </a:xfrm>
          <a:prstGeom prst="line">
            <a:avLst/>
          </a:prstGeom>
          <a:ln w="38100">
            <a:solidFill>
              <a:srgbClr val="E6DD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2236391" y="6262851"/>
            <a:ext cx="0" cy="144633"/>
          </a:xfrm>
          <a:prstGeom prst="line">
            <a:avLst/>
          </a:prstGeom>
          <a:ln w="38100">
            <a:solidFill>
              <a:srgbClr val="E6DD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H="1" flipV="1">
            <a:off x="809092" y="6609277"/>
            <a:ext cx="115188" cy="3187"/>
          </a:xfrm>
          <a:prstGeom prst="line">
            <a:avLst/>
          </a:prstGeom>
          <a:ln w="38100">
            <a:solidFill>
              <a:srgbClr val="E6DD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Picture 7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822" y="9051048"/>
            <a:ext cx="856615" cy="679727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523" y="7931125"/>
            <a:ext cx="746384" cy="831801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739" y="7270300"/>
            <a:ext cx="732485" cy="568660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65" y="6568249"/>
            <a:ext cx="767141" cy="608729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765" y="5542665"/>
            <a:ext cx="566774" cy="631636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781" y="5508273"/>
            <a:ext cx="831318" cy="768507"/>
          </a:xfrm>
          <a:prstGeom prst="rect">
            <a:avLst/>
          </a:prstGeom>
        </p:spPr>
      </p:pic>
      <p:cxnSp>
        <p:nvCxnSpPr>
          <p:cNvPr id="84" name="Straight Connector 83"/>
          <p:cNvCxnSpPr/>
          <p:nvPr/>
        </p:nvCxnSpPr>
        <p:spPr>
          <a:xfrm>
            <a:off x="3209141" y="9243568"/>
            <a:ext cx="9982" cy="193348"/>
          </a:xfrm>
          <a:prstGeom prst="line">
            <a:avLst/>
          </a:prstGeom>
          <a:ln w="38100">
            <a:solidFill>
              <a:srgbClr val="E6DD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4343496" y="7302355"/>
            <a:ext cx="290942" cy="4453"/>
          </a:xfrm>
          <a:prstGeom prst="line">
            <a:avLst/>
          </a:prstGeom>
          <a:ln w="38100">
            <a:solidFill>
              <a:srgbClr val="E6DD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>
            <a:stCxn id="40" idx="1"/>
          </p:cNvCxnSpPr>
          <p:nvPr/>
        </p:nvCxnSpPr>
        <p:spPr>
          <a:xfrm flipH="1" flipV="1">
            <a:off x="4661893" y="5485388"/>
            <a:ext cx="246747" cy="2063"/>
          </a:xfrm>
          <a:prstGeom prst="line">
            <a:avLst/>
          </a:prstGeom>
          <a:ln w="38100">
            <a:solidFill>
              <a:srgbClr val="E6DD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3735174" y="6262851"/>
            <a:ext cx="1949" cy="188427"/>
          </a:xfrm>
          <a:prstGeom prst="line">
            <a:avLst/>
          </a:prstGeom>
          <a:ln w="38100">
            <a:solidFill>
              <a:srgbClr val="E6DD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4614717" y="7823230"/>
            <a:ext cx="239404" cy="121558"/>
          </a:xfrm>
          <a:prstGeom prst="line">
            <a:avLst/>
          </a:prstGeom>
          <a:ln w="38100">
            <a:solidFill>
              <a:srgbClr val="E6DD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flipH="1">
            <a:off x="3726174" y="5331389"/>
            <a:ext cx="5506" cy="125477"/>
          </a:xfrm>
          <a:prstGeom prst="line">
            <a:avLst/>
          </a:prstGeom>
          <a:ln w="38100">
            <a:solidFill>
              <a:srgbClr val="E6DD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>
            <a:off x="4539034" y="9266190"/>
            <a:ext cx="59824" cy="73338"/>
          </a:xfrm>
          <a:prstGeom prst="line">
            <a:avLst/>
          </a:prstGeom>
          <a:ln w="38100">
            <a:solidFill>
              <a:srgbClr val="E6DD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727179" y="8193791"/>
            <a:ext cx="325341" cy="0"/>
          </a:xfrm>
          <a:prstGeom prst="line">
            <a:avLst/>
          </a:prstGeom>
          <a:ln w="38100">
            <a:solidFill>
              <a:srgbClr val="E6DD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>
            <a:off x="1669641" y="8692145"/>
            <a:ext cx="0" cy="217002"/>
          </a:xfrm>
          <a:prstGeom prst="line">
            <a:avLst/>
          </a:prstGeom>
          <a:ln w="38100">
            <a:solidFill>
              <a:srgbClr val="E6DD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 flipV="1">
            <a:off x="2255423" y="7272663"/>
            <a:ext cx="291307" cy="63839"/>
          </a:xfrm>
          <a:prstGeom prst="line">
            <a:avLst/>
          </a:prstGeom>
          <a:ln w="38100">
            <a:solidFill>
              <a:srgbClr val="E6DD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1525572" y="3328192"/>
            <a:ext cx="26015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smtClean="0">
                <a:solidFill>
                  <a:srgbClr val="455C53"/>
                </a:solidFill>
                <a:latin typeface="Open Sans" charset="0"/>
                <a:ea typeface="Open Sans" charset="0"/>
                <a:cs typeface="Open Sans" charset="0"/>
              </a:rPr>
              <a:t>Course Evaluation</a:t>
            </a:r>
            <a:endParaRPr lang="en-US" sz="1200" b="1" dirty="0">
              <a:solidFill>
                <a:srgbClr val="455C53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3339" y="9711762"/>
            <a:ext cx="4123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“Journey Syllabus Template” </a:t>
            </a:r>
            <a:r>
              <a:rPr lang="en-US" sz="900" dirty="0"/>
              <a:t>by Cambrian College is licensed under CC BY-NC-SA 4.0</a:t>
            </a:r>
          </a:p>
        </p:txBody>
      </p:sp>
      <p:pic>
        <p:nvPicPr>
          <p:cNvPr id="79" name="Picture 7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771" y="9530888"/>
            <a:ext cx="524657" cy="58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45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301</TotalTime>
  <Words>99</Words>
  <Application>Microsoft Macintosh PowerPoint</Application>
  <PresentationFormat>Custom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Calibri Light</vt:lpstr>
      <vt:lpstr>Open Sans</vt:lpstr>
      <vt:lpstr>Arial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Cambrian College Teaching &amp; Learning Innovation Hub</dc:creator>
  <cp:keywords/>
  <dc:description>“Journey Syllabus Template” by Cambrian College is licensed under CC BY-NC-SA 4.0
</dc:description>
  <cp:lastModifiedBy>Microsoft Office User</cp:lastModifiedBy>
  <cp:revision>20</cp:revision>
  <cp:lastPrinted>2019-07-04T14:41:26Z</cp:lastPrinted>
  <dcterms:created xsi:type="dcterms:W3CDTF">2019-07-03T17:01:13Z</dcterms:created>
  <dcterms:modified xsi:type="dcterms:W3CDTF">2019-08-01T18:58:44Z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CF366C69-7478-4FBF-B468-FDEAE8EAE854</vt:lpwstr>
  </property>
  <property fmtid="{D5CDD505-2E9C-101B-9397-08002B2CF9AE}" pid="3" name="ArticulatePath">
    <vt:lpwstr>11x17_Generic_Version1</vt:lpwstr>
  </property>
</Properties>
</file>